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oppins Bold" charset="1" panose="00000800000000000000"/>
      <p:regular r:id="rId19"/>
    </p:embeddedFont>
    <p:embeddedFont>
      <p:font typeface="Poppins" charset="1" panose="00000500000000000000"/>
      <p:regular r:id="rId20"/>
    </p:embeddedFont>
    <p:embeddedFont>
      <p:font typeface="Poppins Semi-Bold" charset="1" panose="00000700000000000000"/>
      <p:regular r:id="rId21"/>
    </p:embeddedFont>
    <p:embeddedFont>
      <p:font typeface="Canva Sans" charset="1" panose="020B05030305010401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>
                <a:alpha val="8784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3291" cy="251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0">
            <a:off x="7792668" y="8401636"/>
            <a:ext cx="2702665" cy="597384"/>
            <a:chOff x="0" y="0"/>
            <a:chExt cx="711813" cy="15733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11813" cy="157336"/>
            </a:xfrm>
            <a:custGeom>
              <a:avLst/>
              <a:gdLst/>
              <a:ahLst/>
              <a:cxnLst/>
              <a:rect r="r" b="b" t="t" l="l"/>
              <a:pathLst>
                <a:path h="157336" w="711813">
                  <a:moveTo>
                    <a:pt x="40104" y="0"/>
                  </a:moveTo>
                  <a:lnTo>
                    <a:pt x="671709" y="0"/>
                  </a:lnTo>
                  <a:cubicBezTo>
                    <a:pt x="693858" y="0"/>
                    <a:pt x="711813" y="17955"/>
                    <a:pt x="711813" y="40104"/>
                  </a:cubicBezTo>
                  <a:lnTo>
                    <a:pt x="711813" y="117232"/>
                  </a:lnTo>
                  <a:cubicBezTo>
                    <a:pt x="711813" y="127868"/>
                    <a:pt x="707588" y="138069"/>
                    <a:pt x="700067" y="145590"/>
                  </a:cubicBezTo>
                  <a:cubicBezTo>
                    <a:pt x="692546" y="153110"/>
                    <a:pt x="682345" y="157336"/>
                    <a:pt x="671709" y="157336"/>
                  </a:cubicBezTo>
                  <a:lnTo>
                    <a:pt x="40104" y="157336"/>
                  </a:lnTo>
                  <a:cubicBezTo>
                    <a:pt x="17955" y="157336"/>
                    <a:pt x="0" y="139381"/>
                    <a:pt x="0" y="117232"/>
                  </a:cubicBezTo>
                  <a:lnTo>
                    <a:pt x="0" y="40104"/>
                  </a:lnTo>
                  <a:cubicBezTo>
                    <a:pt x="0" y="17955"/>
                    <a:pt x="17955" y="0"/>
                    <a:pt x="4010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711813" cy="214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68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135629" y="3897355"/>
            <a:ext cx="11671641" cy="227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b="true" sz="6000" spc="-306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DETERMINING THE BEST PERFORMINING TYPE OF FILMS AT THE  BOX OFFICE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42916" y="2154199"/>
            <a:ext cx="10002167" cy="38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8"/>
              </a:lnSpc>
            </a:pPr>
            <a:r>
              <a:rPr lang="en-US" sz="2192" spc="173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2027 CINEMA PRESENTATION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92668" y="8492921"/>
            <a:ext cx="2702665" cy="357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4"/>
              </a:lnSpc>
            </a:pPr>
            <a:r>
              <a:rPr lang="en-US" b="true" sz="2024" spc="384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START SLIDE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474713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07504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72048" y="1122903"/>
            <a:ext cx="144123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3291" cy="251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700000">
            <a:off x="16370898" y="-1874314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8"/>
                </a:lnTo>
                <a:lnTo>
                  <a:pt x="0" y="58060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316410" y="9186848"/>
            <a:ext cx="2452744" cy="437034"/>
          </a:xfrm>
          <a:custGeom>
            <a:avLst/>
            <a:gdLst/>
            <a:ahLst/>
            <a:cxnLst/>
            <a:rect r="r" b="b" t="t" l="l"/>
            <a:pathLst>
              <a:path h="437034" w="2452744">
                <a:moveTo>
                  <a:pt x="0" y="0"/>
                </a:moveTo>
                <a:lnTo>
                  <a:pt x="2452744" y="0"/>
                </a:lnTo>
                <a:lnTo>
                  <a:pt x="2452744" y="437034"/>
                </a:lnTo>
                <a:lnTo>
                  <a:pt x="0" y="4370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30834" y="812326"/>
            <a:ext cx="7404657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0"/>
              </a:lnSpc>
              <a:spcBef>
                <a:spcPct val="0"/>
              </a:spcBef>
            </a:pPr>
            <a:r>
              <a:rPr lang="en-US" b="true" sz="5000" spc="-25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978025"/>
            <a:ext cx="15344614" cy="6169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11" indent="-313055" lvl="1">
              <a:lnSpc>
                <a:spcPts val="4930"/>
              </a:lnSpc>
              <a:buFont typeface="Arial"/>
              <a:buChar char="•"/>
            </a:pPr>
            <a:r>
              <a:rPr lang="en-US" sz="29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The movies with the largest revenue at the Box office are Action/Sci-fi movies so the head of the new movie studio should create Action/Sci-fi films.</a:t>
            </a:r>
          </a:p>
          <a:p>
            <a:pPr algn="l">
              <a:lnSpc>
                <a:spcPts val="4930"/>
              </a:lnSpc>
            </a:pPr>
          </a:p>
          <a:p>
            <a:pPr algn="l" marL="626111" indent="-313055" lvl="1">
              <a:lnSpc>
                <a:spcPts val="4930"/>
              </a:lnSpc>
              <a:buFont typeface="Arial"/>
              <a:buChar char="•"/>
            </a:pPr>
            <a:r>
              <a:rPr lang="en-US" sz="29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Creating movies sometimes requires a lot of capital so the head of the new movie studio should ensure they have the funding as they partake in this new venture.</a:t>
            </a:r>
          </a:p>
          <a:p>
            <a:pPr algn="l">
              <a:lnSpc>
                <a:spcPts val="4930"/>
              </a:lnSpc>
            </a:pPr>
          </a:p>
          <a:p>
            <a:pPr algn="l" marL="626111" indent="-313055" lvl="1">
              <a:lnSpc>
                <a:spcPts val="4930"/>
              </a:lnSpc>
              <a:buFont typeface="Arial"/>
              <a:buChar char="•"/>
            </a:pPr>
            <a:r>
              <a:rPr lang="en-US" sz="29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The head of the new movie studio should research  what the audience wants to see to avoid having a box office bomb like the Dark Phoenix movie , meaning they should have good writers and directors at their disposal.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1076325"/>
            <a:ext cx="2044174" cy="431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161" spc="-161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Liceria.Co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3291" cy="251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700000">
            <a:off x="16370898" y="-1874314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8"/>
                </a:lnTo>
                <a:lnTo>
                  <a:pt x="0" y="58060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5316410" y="8968330"/>
            <a:ext cx="2452744" cy="437034"/>
          </a:xfrm>
          <a:custGeom>
            <a:avLst/>
            <a:gdLst/>
            <a:ahLst/>
            <a:cxnLst/>
            <a:rect r="r" b="b" t="t" l="l"/>
            <a:pathLst>
              <a:path h="437034" w="2452744">
                <a:moveTo>
                  <a:pt x="0" y="0"/>
                </a:moveTo>
                <a:lnTo>
                  <a:pt x="2452744" y="0"/>
                </a:lnTo>
                <a:lnTo>
                  <a:pt x="2452744" y="437035"/>
                </a:lnTo>
                <a:lnTo>
                  <a:pt x="0" y="4370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099658" y="714375"/>
            <a:ext cx="7404657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0"/>
              </a:lnSpc>
              <a:spcBef>
                <a:spcPct val="0"/>
              </a:spcBef>
            </a:pPr>
            <a:r>
              <a:rPr lang="en-US" b="true" sz="5000" spc="-25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6931" y="1247775"/>
            <a:ext cx="16462369" cy="9722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11" indent="-313055" lvl="1">
              <a:lnSpc>
                <a:spcPts val="4930"/>
              </a:lnSpc>
              <a:buFont typeface="Arial"/>
              <a:buChar char="•"/>
            </a:pPr>
            <a:r>
              <a:rPr lang="en-US" sz="29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Create Action/Sci-fi movie since they generate high revenue and have large profit margins.</a:t>
            </a:r>
          </a:p>
          <a:p>
            <a:pPr algn="l">
              <a:lnSpc>
                <a:spcPts val="4930"/>
              </a:lnSpc>
            </a:pPr>
          </a:p>
          <a:p>
            <a:pPr algn="l" marL="626111" indent="-313055" lvl="1">
              <a:lnSpc>
                <a:spcPts val="4930"/>
              </a:lnSpc>
              <a:buFont typeface="Arial"/>
              <a:buChar char="•"/>
            </a:pPr>
            <a:r>
              <a:rPr lang="en-US" sz="29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Diversify and create Romance and Fantasy movies since they also perform well at the box office like the Titanic movie.</a:t>
            </a:r>
          </a:p>
          <a:p>
            <a:pPr algn="l">
              <a:lnSpc>
                <a:spcPts val="4930"/>
              </a:lnSpc>
            </a:pPr>
          </a:p>
          <a:p>
            <a:pPr algn="l" marL="626111" indent="-313055" lvl="1">
              <a:lnSpc>
                <a:spcPts val="4930"/>
              </a:lnSpc>
              <a:buFont typeface="Arial"/>
              <a:buChar char="•"/>
            </a:pPr>
            <a:r>
              <a:rPr lang="en-US" sz="29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Create high-budget films since some of the highest-grossing films had a big budget, as you might have a chance of making even more money by ensuring the quality of the movie is good as they say, high risk, high reward.</a:t>
            </a:r>
          </a:p>
          <a:p>
            <a:pPr algn="l">
              <a:lnSpc>
                <a:spcPts val="4930"/>
              </a:lnSpc>
            </a:pPr>
          </a:p>
          <a:p>
            <a:pPr algn="l" marL="626111" indent="-313055" lvl="1">
              <a:lnSpc>
                <a:spcPts val="4930"/>
              </a:lnSpc>
              <a:buFont typeface="Arial"/>
              <a:buChar char="•"/>
            </a:pPr>
            <a:r>
              <a:rPr lang="en-US" sz="29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The head of the  new movie studio should also be cost effective since some of the movies with low-budgets have performed well at the Box office.</a:t>
            </a:r>
          </a:p>
          <a:p>
            <a:pPr algn="l">
              <a:lnSpc>
                <a:spcPts val="4930"/>
              </a:lnSpc>
            </a:pPr>
          </a:p>
          <a:p>
            <a:pPr algn="l" marL="626111" indent="-313055" lvl="1">
              <a:lnSpc>
                <a:spcPts val="4930"/>
              </a:lnSpc>
              <a:buFont typeface="Arial"/>
              <a:buChar char="•"/>
            </a:pPr>
            <a:r>
              <a:rPr lang="en-US" sz="29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Create low to mid-budget films because they're a new studio in the film industry.</a:t>
            </a:r>
          </a:p>
          <a:p>
            <a:pPr algn="l">
              <a:lnSpc>
                <a:spcPts val="4930"/>
              </a:lnSpc>
            </a:pPr>
          </a:p>
          <a:p>
            <a:pPr algn="l" marL="0" indent="0" lvl="0">
              <a:lnSpc>
                <a:spcPts val="338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301203"/>
            <a:ext cx="17893622" cy="9656160"/>
            <a:chOff x="0" y="0"/>
            <a:chExt cx="4712723" cy="254318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712724" cy="2543186"/>
            </a:xfrm>
            <a:custGeom>
              <a:avLst/>
              <a:gdLst/>
              <a:ahLst/>
              <a:cxnLst/>
              <a:rect r="r" b="b" t="t" l="l"/>
              <a:pathLst>
                <a:path h="2543186" w="4712724">
                  <a:moveTo>
                    <a:pt x="26392" y="0"/>
                  </a:moveTo>
                  <a:lnTo>
                    <a:pt x="4686331" y="0"/>
                  </a:lnTo>
                  <a:cubicBezTo>
                    <a:pt x="4700907" y="0"/>
                    <a:pt x="4712724" y="11816"/>
                    <a:pt x="4712724" y="26392"/>
                  </a:cubicBezTo>
                  <a:lnTo>
                    <a:pt x="4712724" y="2516794"/>
                  </a:lnTo>
                  <a:cubicBezTo>
                    <a:pt x="4712724" y="2531370"/>
                    <a:pt x="4700907" y="2543186"/>
                    <a:pt x="4686331" y="2543186"/>
                  </a:cubicBezTo>
                  <a:lnTo>
                    <a:pt x="26392" y="2543186"/>
                  </a:lnTo>
                  <a:cubicBezTo>
                    <a:pt x="11816" y="2543186"/>
                    <a:pt x="0" y="2531370"/>
                    <a:pt x="0" y="2516794"/>
                  </a:cubicBezTo>
                  <a:lnTo>
                    <a:pt x="0" y="26392"/>
                  </a:lnTo>
                  <a:cubicBezTo>
                    <a:pt x="0" y="11816"/>
                    <a:pt x="11816" y="0"/>
                    <a:pt x="26392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712723" cy="26003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12276" y="5143500"/>
            <a:ext cx="7047024" cy="4114800"/>
            <a:chOff x="0" y="0"/>
            <a:chExt cx="1080506" cy="6309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80506" cy="630914"/>
            </a:xfrm>
            <a:custGeom>
              <a:avLst/>
              <a:gdLst/>
              <a:ahLst/>
              <a:cxnLst/>
              <a:rect r="r" b="b" t="t" l="l"/>
              <a:pathLst>
                <a:path h="630914" w="1080506">
                  <a:moveTo>
                    <a:pt x="25268" y="0"/>
                  </a:moveTo>
                  <a:lnTo>
                    <a:pt x="1055238" y="0"/>
                  </a:lnTo>
                  <a:cubicBezTo>
                    <a:pt x="1061939" y="0"/>
                    <a:pt x="1068366" y="2662"/>
                    <a:pt x="1073105" y="7401"/>
                  </a:cubicBezTo>
                  <a:cubicBezTo>
                    <a:pt x="1077844" y="12139"/>
                    <a:pt x="1080506" y="18567"/>
                    <a:pt x="1080506" y="25268"/>
                  </a:cubicBezTo>
                  <a:lnTo>
                    <a:pt x="1080506" y="605646"/>
                  </a:lnTo>
                  <a:cubicBezTo>
                    <a:pt x="1080506" y="612347"/>
                    <a:pt x="1077844" y="618774"/>
                    <a:pt x="1073105" y="623513"/>
                  </a:cubicBezTo>
                  <a:cubicBezTo>
                    <a:pt x="1068366" y="628252"/>
                    <a:pt x="1061939" y="630914"/>
                    <a:pt x="1055238" y="630914"/>
                  </a:cubicBezTo>
                  <a:lnTo>
                    <a:pt x="25268" y="630914"/>
                  </a:lnTo>
                  <a:cubicBezTo>
                    <a:pt x="18567" y="630914"/>
                    <a:pt x="12139" y="628252"/>
                    <a:pt x="7401" y="623513"/>
                  </a:cubicBezTo>
                  <a:cubicBezTo>
                    <a:pt x="2662" y="618774"/>
                    <a:pt x="0" y="612347"/>
                    <a:pt x="0" y="605646"/>
                  </a:cubicBezTo>
                  <a:lnTo>
                    <a:pt x="0" y="25268"/>
                  </a:lnTo>
                  <a:cubicBezTo>
                    <a:pt x="0" y="18567"/>
                    <a:pt x="2662" y="12139"/>
                    <a:pt x="7401" y="7401"/>
                  </a:cubicBezTo>
                  <a:cubicBezTo>
                    <a:pt x="12139" y="2662"/>
                    <a:pt x="18567" y="0"/>
                    <a:pt x="25268" y="0"/>
                  </a:cubicBezTo>
                  <a:close/>
                </a:path>
              </a:pathLst>
            </a:custGeom>
            <a:blipFill>
              <a:blip r:embed="rId3"/>
              <a:stretch>
                <a:fillRect l="-2134" t="0" r="-2134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10" id="10"/>
          <p:cNvGrpSpPr/>
          <p:nvPr/>
        </p:nvGrpSpPr>
        <p:grpSpPr>
          <a:xfrm rot="0">
            <a:off x="5097257" y="1947025"/>
            <a:ext cx="240574" cy="24057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5620488" y="3353261"/>
            <a:ext cx="4309131" cy="5905039"/>
            <a:chOff x="0" y="0"/>
            <a:chExt cx="660710" cy="90540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60710" cy="905407"/>
            </a:xfrm>
            <a:custGeom>
              <a:avLst/>
              <a:gdLst/>
              <a:ahLst/>
              <a:cxnLst/>
              <a:rect r="r" b="b" t="t" l="l"/>
              <a:pathLst>
                <a:path h="905407" w="660710">
                  <a:moveTo>
                    <a:pt x="41323" y="0"/>
                  </a:moveTo>
                  <a:lnTo>
                    <a:pt x="619388" y="0"/>
                  </a:lnTo>
                  <a:cubicBezTo>
                    <a:pt x="642209" y="0"/>
                    <a:pt x="660710" y="18501"/>
                    <a:pt x="660710" y="41323"/>
                  </a:cubicBezTo>
                  <a:lnTo>
                    <a:pt x="660710" y="864085"/>
                  </a:lnTo>
                  <a:cubicBezTo>
                    <a:pt x="660710" y="875044"/>
                    <a:pt x="656357" y="885555"/>
                    <a:pt x="648607" y="893304"/>
                  </a:cubicBezTo>
                  <a:cubicBezTo>
                    <a:pt x="640858" y="901054"/>
                    <a:pt x="630347" y="905407"/>
                    <a:pt x="619388" y="905407"/>
                  </a:cubicBezTo>
                  <a:lnTo>
                    <a:pt x="41323" y="905407"/>
                  </a:lnTo>
                  <a:cubicBezTo>
                    <a:pt x="30363" y="905407"/>
                    <a:pt x="19853" y="901054"/>
                    <a:pt x="12103" y="893304"/>
                  </a:cubicBezTo>
                  <a:cubicBezTo>
                    <a:pt x="4354" y="885555"/>
                    <a:pt x="0" y="875044"/>
                    <a:pt x="0" y="864085"/>
                  </a:cubicBezTo>
                  <a:lnTo>
                    <a:pt x="0" y="41323"/>
                  </a:lnTo>
                  <a:cubicBezTo>
                    <a:pt x="0" y="30363"/>
                    <a:pt x="4354" y="19853"/>
                    <a:pt x="12103" y="12103"/>
                  </a:cubicBezTo>
                  <a:cubicBezTo>
                    <a:pt x="19853" y="4354"/>
                    <a:pt x="30363" y="0"/>
                    <a:pt x="41323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2013" r="0" b="-2013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1028700" y="3353261"/>
            <a:ext cx="4309131" cy="5905039"/>
            <a:chOff x="0" y="0"/>
            <a:chExt cx="660710" cy="90540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60710" cy="905407"/>
            </a:xfrm>
            <a:custGeom>
              <a:avLst/>
              <a:gdLst/>
              <a:ahLst/>
              <a:cxnLst/>
              <a:rect r="r" b="b" t="t" l="l"/>
              <a:pathLst>
                <a:path h="905407" w="660710">
                  <a:moveTo>
                    <a:pt x="41323" y="0"/>
                  </a:moveTo>
                  <a:lnTo>
                    <a:pt x="619388" y="0"/>
                  </a:lnTo>
                  <a:cubicBezTo>
                    <a:pt x="642209" y="0"/>
                    <a:pt x="660710" y="18501"/>
                    <a:pt x="660710" y="41323"/>
                  </a:cubicBezTo>
                  <a:lnTo>
                    <a:pt x="660710" y="864085"/>
                  </a:lnTo>
                  <a:cubicBezTo>
                    <a:pt x="660710" y="875044"/>
                    <a:pt x="656357" y="885555"/>
                    <a:pt x="648607" y="893304"/>
                  </a:cubicBezTo>
                  <a:cubicBezTo>
                    <a:pt x="640858" y="901054"/>
                    <a:pt x="630347" y="905407"/>
                    <a:pt x="619388" y="905407"/>
                  </a:cubicBezTo>
                  <a:lnTo>
                    <a:pt x="41323" y="905407"/>
                  </a:lnTo>
                  <a:cubicBezTo>
                    <a:pt x="30363" y="905407"/>
                    <a:pt x="19853" y="901054"/>
                    <a:pt x="12103" y="893304"/>
                  </a:cubicBezTo>
                  <a:cubicBezTo>
                    <a:pt x="4354" y="885555"/>
                    <a:pt x="0" y="875044"/>
                    <a:pt x="0" y="864085"/>
                  </a:cubicBezTo>
                  <a:lnTo>
                    <a:pt x="0" y="41323"/>
                  </a:lnTo>
                  <a:cubicBezTo>
                    <a:pt x="0" y="30363"/>
                    <a:pt x="4354" y="19853"/>
                    <a:pt x="12103" y="12103"/>
                  </a:cubicBezTo>
                  <a:cubicBezTo>
                    <a:pt x="19853" y="4354"/>
                    <a:pt x="30363" y="0"/>
                    <a:pt x="41323" y="0"/>
                  </a:cubicBezTo>
                  <a:close/>
                </a:path>
              </a:pathLst>
            </a:custGeom>
            <a:blipFill>
              <a:blip r:embed="rId7"/>
              <a:stretch>
                <a:fillRect l="-4868" t="0" r="-4868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TextBox 17" id="17"/>
          <p:cNvSpPr txBox="true"/>
          <p:nvPr/>
        </p:nvSpPr>
        <p:spPr>
          <a:xfrm rot="0">
            <a:off x="5620488" y="779755"/>
            <a:ext cx="6638637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0"/>
              </a:lnSpc>
              <a:spcBef>
                <a:spcPct val="0"/>
              </a:spcBef>
            </a:pPr>
            <a:r>
              <a:rPr lang="en-US" b="true" sz="5000" spc="-25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490016" y="1695896"/>
            <a:ext cx="10805792" cy="1062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2"/>
              </a:lnSpc>
            </a:pPr>
            <a:r>
              <a:rPr lang="en-US" sz="2724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Images of the top 3 grossing</a:t>
            </a:r>
            <a:r>
              <a:rPr lang="en-US" sz="2724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724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movies.</a:t>
            </a:r>
          </a:p>
          <a:p>
            <a:pPr algn="ctr" marL="0" indent="0" lvl="0">
              <a:lnSpc>
                <a:spcPts val="3782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314653" y="2389170"/>
            <a:ext cx="6479373" cy="368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7"/>
              </a:lnSpc>
            </a:pPr>
            <a:r>
              <a:rPr lang="en-US" sz="2048" spc="25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LIGHTS, CAMERA, ACTION!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>
                <a:alpha val="8784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3291" cy="251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0">
            <a:off x="7178644" y="8401636"/>
            <a:ext cx="3930713" cy="597384"/>
            <a:chOff x="0" y="0"/>
            <a:chExt cx="1035250" cy="15733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35250" cy="157336"/>
            </a:xfrm>
            <a:custGeom>
              <a:avLst/>
              <a:gdLst/>
              <a:ahLst/>
              <a:cxnLst/>
              <a:rect r="r" b="b" t="t" l="l"/>
              <a:pathLst>
                <a:path h="157336" w="1035250">
                  <a:moveTo>
                    <a:pt x="27574" y="0"/>
                  </a:moveTo>
                  <a:lnTo>
                    <a:pt x="1007675" y="0"/>
                  </a:lnTo>
                  <a:cubicBezTo>
                    <a:pt x="1022904" y="0"/>
                    <a:pt x="1035250" y="12345"/>
                    <a:pt x="1035250" y="27574"/>
                  </a:cubicBezTo>
                  <a:lnTo>
                    <a:pt x="1035250" y="129761"/>
                  </a:lnTo>
                  <a:cubicBezTo>
                    <a:pt x="1035250" y="144990"/>
                    <a:pt x="1022904" y="157336"/>
                    <a:pt x="1007675" y="157336"/>
                  </a:cubicBezTo>
                  <a:lnTo>
                    <a:pt x="27574" y="157336"/>
                  </a:lnTo>
                  <a:cubicBezTo>
                    <a:pt x="12345" y="157336"/>
                    <a:pt x="0" y="144990"/>
                    <a:pt x="0" y="129761"/>
                  </a:cubicBezTo>
                  <a:lnTo>
                    <a:pt x="0" y="27574"/>
                  </a:lnTo>
                  <a:cubicBezTo>
                    <a:pt x="0" y="12345"/>
                    <a:pt x="12345" y="0"/>
                    <a:pt x="27574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035250" cy="214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68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308180" y="2672484"/>
            <a:ext cx="11671641" cy="5729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1"/>
              </a:lnSpc>
            </a:pPr>
            <a:r>
              <a:rPr lang="en-US" b="true" sz="22022" spc="-112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42916" y="2154199"/>
            <a:ext cx="10002167" cy="38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8"/>
              </a:lnSpc>
            </a:pPr>
            <a:r>
              <a:rPr lang="en-US" sz="2192" spc="173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2027 CINEMA PRESENTATION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282189" y="8492921"/>
            <a:ext cx="3810479" cy="357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4"/>
              </a:lnSpc>
            </a:pPr>
            <a:r>
              <a:rPr lang="en-US" b="true" sz="2024" spc="384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SEE YOU NEXT TIME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474713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07504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72048" y="1122903"/>
            <a:ext cx="144123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3291" cy="251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700000">
            <a:off x="16317946" y="-1572166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0">
            <a:off x="796931" y="2070506"/>
            <a:ext cx="7145922" cy="7187794"/>
            <a:chOff x="0" y="0"/>
            <a:chExt cx="1095669" cy="11020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95669" cy="1102090"/>
            </a:xfrm>
            <a:custGeom>
              <a:avLst/>
              <a:gdLst/>
              <a:ahLst/>
              <a:cxnLst/>
              <a:rect r="r" b="b" t="t" l="l"/>
              <a:pathLst>
                <a:path h="1102090" w="1095669">
                  <a:moveTo>
                    <a:pt x="24918" y="0"/>
                  </a:moveTo>
                  <a:lnTo>
                    <a:pt x="1070751" y="0"/>
                  </a:lnTo>
                  <a:cubicBezTo>
                    <a:pt x="1084513" y="0"/>
                    <a:pt x="1095669" y="11156"/>
                    <a:pt x="1095669" y="24918"/>
                  </a:cubicBezTo>
                  <a:lnTo>
                    <a:pt x="1095669" y="1077171"/>
                  </a:lnTo>
                  <a:cubicBezTo>
                    <a:pt x="1095669" y="1090933"/>
                    <a:pt x="1084513" y="1102090"/>
                    <a:pt x="1070751" y="1102090"/>
                  </a:cubicBezTo>
                  <a:lnTo>
                    <a:pt x="24918" y="1102090"/>
                  </a:lnTo>
                  <a:cubicBezTo>
                    <a:pt x="18310" y="1102090"/>
                    <a:pt x="11971" y="1099464"/>
                    <a:pt x="7298" y="1094791"/>
                  </a:cubicBezTo>
                  <a:cubicBezTo>
                    <a:pt x="2625" y="1090118"/>
                    <a:pt x="0" y="1083780"/>
                    <a:pt x="0" y="1077171"/>
                  </a:cubicBezTo>
                  <a:lnTo>
                    <a:pt x="0" y="24918"/>
                  </a:lnTo>
                  <a:cubicBezTo>
                    <a:pt x="0" y="11156"/>
                    <a:pt x="11156" y="0"/>
                    <a:pt x="24918" y="0"/>
                  </a:cubicBezTo>
                  <a:close/>
                </a:path>
              </a:pathLst>
            </a:custGeom>
            <a:blipFill>
              <a:blip r:embed="rId5"/>
              <a:stretch>
                <a:fillRect l="-25439" t="0" r="-25439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9" id="9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8881784" y="3140606"/>
            <a:ext cx="6157855" cy="368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7"/>
              </a:lnSpc>
            </a:pPr>
            <a:r>
              <a:rPr lang="en-US" sz="2048" spc="25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EXPERIENCE THE MAGIC OF MOVIES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881784" y="2146706"/>
            <a:ext cx="7940926" cy="662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72"/>
              </a:lnSpc>
              <a:spcBef>
                <a:spcPct val="0"/>
              </a:spcBef>
            </a:pPr>
            <a:r>
              <a:rPr lang="en-US" b="true" sz="4866" spc="-248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152735" y="3754805"/>
            <a:ext cx="9399024" cy="615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7034" indent="-283517" lvl="1">
              <a:lnSpc>
                <a:spcPts val="4464"/>
              </a:lnSpc>
              <a:buFont typeface="Arial"/>
              <a:buChar char="•"/>
            </a:pPr>
            <a:r>
              <a:rPr lang="en-US" sz="2626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 detailed finding of which types of films make the most revenue at the box office.</a:t>
            </a:r>
          </a:p>
          <a:p>
            <a:pPr algn="l" marL="567034" indent="-283517" lvl="1">
              <a:lnSpc>
                <a:spcPts val="4464"/>
              </a:lnSpc>
              <a:buFont typeface="Arial"/>
              <a:buChar char="•"/>
            </a:pPr>
            <a:r>
              <a:rPr lang="en-US" sz="2626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Clean and explore the different types of datasets and find out which datasets are best suited for this project.</a:t>
            </a:r>
          </a:p>
          <a:p>
            <a:pPr algn="l" marL="567034" indent="-283517" lvl="1">
              <a:lnSpc>
                <a:spcPts val="4464"/>
              </a:lnSpc>
              <a:buFont typeface="Arial"/>
              <a:buChar char="•"/>
            </a:pPr>
            <a:r>
              <a:rPr lang="en-US" sz="2626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Merge the different datasets I have decided to use.</a:t>
            </a:r>
          </a:p>
          <a:p>
            <a:pPr algn="l" marL="567034" indent="-283517" lvl="1">
              <a:lnSpc>
                <a:spcPts val="4464"/>
              </a:lnSpc>
              <a:buFont typeface="Arial"/>
              <a:buChar char="•"/>
            </a:pPr>
            <a:r>
              <a:rPr lang="en-US" sz="2626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Communicate insights using visualizations, clearly depicting which types of films the head of the movie studio should create in the new movie studio.</a:t>
            </a:r>
          </a:p>
          <a:p>
            <a:pPr algn="l" marL="567034" indent="-283517" lvl="1">
              <a:lnSpc>
                <a:spcPts val="4464"/>
              </a:lnSpc>
              <a:buFont typeface="Arial"/>
              <a:buChar char="•"/>
            </a:pPr>
            <a:r>
              <a:rPr lang="en-US" sz="2626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Formulate a non technical presentation using slides.</a:t>
            </a:r>
          </a:p>
          <a:p>
            <a:pPr algn="l" marL="0" indent="0" lvl="0">
              <a:lnSpc>
                <a:spcPts val="4464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6474713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507504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372048" y="1122903"/>
            <a:ext cx="144123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1076325"/>
            <a:ext cx="2044174" cy="431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161" spc="-161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Liceria.Co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3291" cy="251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117845" y="5209591"/>
            <a:ext cx="3651308" cy="4658111"/>
            <a:chOff x="0" y="0"/>
            <a:chExt cx="630529" cy="80438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0529" cy="804389"/>
            </a:xfrm>
            <a:custGeom>
              <a:avLst/>
              <a:gdLst/>
              <a:ahLst/>
              <a:cxnLst/>
              <a:rect r="r" b="b" t="t" l="l"/>
              <a:pathLst>
                <a:path h="804389" w="630529">
                  <a:moveTo>
                    <a:pt x="48767" y="0"/>
                  </a:moveTo>
                  <a:lnTo>
                    <a:pt x="581762" y="0"/>
                  </a:lnTo>
                  <a:cubicBezTo>
                    <a:pt x="608695" y="0"/>
                    <a:pt x="630529" y="21834"/>
                    <a:pt x="630529" y="48767"/>
                  </a:cubicBezTo>
                  <a:lnTo>
                    <a:pt x="630529" y="755622"/>
                  </a:lnTo>
                  <a:cubicBezTo>
                    <a:pt x="630529" y="768556"/>
                    <a:pt x="625391" y="780960"/>
                    <a:pt x="616245" y="790106"/>
                  </a:cubicBezTo>
                  <a:cubicBezTo>
                    <a:pt x="607100" y="799251"/>
                    <a:pt x="594696" y="804389"/>
                    <a:pt x="581762" y="804389"/>
                  </a:cubicBezTo>
                  <a:lnTo>
                    <a:pt x="48767" y="804389"/>
                  </a:lnTo>
                  <a:cubicBezTo>
                    <a:pt x="21834" y="804389"/>
                    <a:pt x="0" y="782555"/>
                    <a:pt x="0" y="755622"/>
                  </a:cubicBezTo>
                  <a:lnTo>
                    <a:pt x="0" y="48767"/>
                  </a:lnTo>
                  <a:cubicBezTo>
                    <a:pt x="0" y="35833"/>
                    <a:pt x="5138" y="23429"/>
                    <a:pt x="14284" y="14284"/>
                  </a:cubicBezTo>
                  <a:cubicBezTo>
                    <a:pt x="23429" y="5138"/>
                    <a:pt x="35833" y="0"/>
                    <a:pt x="48767" y="0"/>
                  </a:cubicBezTo>
                  <a:close/>
                </a:path>
              </a:pathLst>
            </a:custGeom>
            <a:blipFill>
              <a:blip r:embed="rId3"/>
              <a:stretch>
                <a:fillRect l="-53840" t="0" r="-37639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975229" y="1748134"/>
            <a:ext cx="7788827" cy="1339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91"/>
              </a:lnSpc>
              <a:spcBef>
                <a:spcPct val="0"/>
              </a:spcBef>
            </a:pPr>
            <a:r>
              <a:rPr lang="en-US" b="true" sz="5199" spc="-26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BUSINESS UNDERSTANDING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74713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07504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72048" y="1122903"/>
            <a:ext cx="144123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635320"/>
            <a:ext cx="11990275" cy="384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20"/>
              </a:lnSpc>
            </a:pPr>
            <a:r>
              <a:rPr lang="en-US" sz="26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Project goals:</a:t>
            </a:r>
          </a:p>
          <a:p>
            <a:pPr algn="l" marL="561407" indent="-280703" lvl="1">
              <a:lnSpc>
                <a:spcPts val="4420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Explore the different datasets showing the reviews, budgets and gross.</a:t>
            </a:r>
          </a:p>
          <a:p>
            <a:pPr algn="l" marL="561407" indent="-280703" lvl="1">
              <a:lnSpc>
                <a:spcPts val="4420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Find the type of films that perform well in the Box Office.</a:t>
            </a:r>
          </a:p>
          <a:p>
            <a:pPr algn="l" marL="561407" indent="-280703" lvl="1">
              <a:lnSpc>
                <a:spcPts val="4420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.Provide the head of the movie studio with information on which type of movies to create.</a:t>
            </a:r>
          </a:p>
          <a:p>
            <a:pPr algn="l" marL="0" indent="0" lvl="0">
              <a:lnSpc>
                <a:spcPts val="442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7071427"/>
            <a:ext cx="12432773" cy="1663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34"/>
              </a:lnSpc>
              <a:spcBef>
                <a:spcPct val="0"/>
              </a:spcBef>
            </a:pPr>
            <a:r>
              <a:rPr lang="en-US" sz="2608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Once</a:t>
            </a:r>
            <a:r>
              <a:rPr lang="en-US" sz="2608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these goals have been met I will be able to identify the type of films tthat  will generate a large revenue for  the head of the new movie studio as they partake in this new venture.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3291" cy="251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33745" y="1951865"/>
            <a:ext cx="3377305" cy="8906157"/>
            <a:chOff x="0" y="0"/>
            <a:chExt cx="556827" cy="14683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56827" cy="1468387"/>
            </a:xfrm>
            <a:custGeom>
              <a:avLst/>
              <a:gdLst/>
              <a:ahLst/>
              <a:cxnLst/>
              <a:rect r="r" b="b" t="t" l="l"/>
              <a:pathLst>
                <a:path h="1468387" w="556827">
                  <a:moveTo>
                    <a:pt x="52724" y="0"/>
                  </a:moveTo>
                  <a:lnTo>
                    <a:pt x="504104" y="0"/>
                  </a:lnTo>
                  <a:cubicBezTo>
                    <a:pt x="533222" y="0"/>
                    <a:pt x="556827" y="23605"/>
                    <a:pt x="556827" y="52724"/>
                  </a:cubicBezTo>
                  <a:lnTo>
                    <a:pt x="556827" y="1415663"/>
                  </a:lnTo>
                  <a:cubicBezTo>
                    <a:pt x="556827" y="1429646"/>
                    <a:pt x="551273" y="1443057"/>
                    <a:pt x="541385" y="1452945"/>
                  </a:cubicBezTo>
                  <a:cubicBezTo>
                    <a:pt x="531497" y="1462832"/>
                    <a:pt x="518087" y="1468387"/>
                    <a:pt x="504104" y="1468387"/>
                  </a:cubicBezTo>
                  <a:lnTo>
                    <a:pt x="52724" y="1468387"/>
                  </a:lnTo>
                  <a:cubicBezTo>
                    <a:pt x="23605" y="1468387"/>
                    <a:pt x="0" y="1444782"/>
                    <a:pt x="0" y="1415663"/>
                  </a:cubicBezTo>
                  <a:lnTo>
                    <a:pt x="0" y="52724"/>
                  </a:lnTo>
                  <a:cubicBezTo>
                    <a:pt x="0" y="23605"/>
                    <a:pt x="23605" y="0"/>
                    <a:pt x="52724" y="0"/>
                  </a:cubicBezTo>
                  <a:close/>
                </a:path>
              </a:pathLst>
            </a:custGeom>
            <a:blipFill>
              <a:blip r:embed="rId3"/>
              <a:stretch>
                <a:fillRect l="-147903" t="0" r="-147903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-2700000">
            <a:off x="16317946" y="-1572166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464932" y="1924701"/>
            <a:ext cx="7940926" cy="710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91"/>
              </a:lnSpc>
              <a:spcBef>
                <a:spcPct val="0"/>
              </a:spcBef>
            </a:pPr>
            <a:r>
              <a:rPr lang="en-US" b="true" sz="5199" spc="-26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 UNDERSTANDING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311050" y="2859628"/>
            <a:ext cx="13213931" cy="6892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4014" indent="-282007" lvl="1">
              <a:lnSpc>
                <a:spcPts val="4441"/>
              </a:lnSpc>
              <a:buFont typeface="Arial"/>
              <a:buChar char="•"/>
            </a:pPr>
            <a:r>
              <a:rPr lang="en-US" sz="2612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 accessed six datasets and decided to use two datasets the Box Office Mojo and the numbers dataset.</a:t>
            </a:r>
          </a:p>
          <a:p>
            <a:pPr algn="l" marL="564014" indent="-282007" lvl="1">
              <a:lnSpc>
                <a:spcPts val="4441"/>
              </a:lnSpc>
              <a:buFont typeface="Arial"/>
              <a:buChar char="•"/>
            </a:pPr>
            <a:r>
              <a:rPr lang="en-US" sz="2612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 cleaned both datasets and merged them together.</a:t>
            </a:r>
          </a:p>
          <a:p>
            <a:pPr algn="l" marL="607193" indent="-303596" lvl="1">
              <a:lnSpc>
                <a:spcPts val="4781"/>
              </a:lnSpc>
              <a:buFont typeface="Arial"/>
              <a:buChar char="•"/>
            </a:pPr>
            <a:r>
              <a:rPr lang="en-US" sz="2812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The dataset contained columns domestic gross, foreign gross and worldwide gross which i used to show the top grossing and lowest grossing movie titles.</a:t>
            </a:r>
          </a:p>
          <a:p>
            <a:pPr algn="l" marL="564014" indent="-282007" lvl="1">
              <a:lnSpc>
                <a:spcPts val="4441"/>
              </a:lnSpc>
              <a:buFont typeface="Arial"/>
              <a:buChar char="•"/>
            </a:pPr>
            <a:r>
              <a:rPr lang="en-US" sz="2612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 also used the worldwide gross and the production budget to create a column profit/loss to show which movies had the highest profit margins and the lowest profit margins.</a:t>
            </a:r>
          </a:p>
          <a:p>
            <a:pPr algn="l" marL="564014" indent="-282007" lvl="1">
              <a:lnSpc>
                <a:spcPts val="4441"/>
              </a:lnSpc>
              <a:buFont typeface="Arial"/>
              <a:buChar char="•"/>
            </a:pPr>
            <a:r>
              <a:rPr lang="en-US" sz="2612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 also displayed the trend in the years to show how the movie business has been growing and thriving for over a century.</a:t>
            </a:r>
          </a:p>
          <a:p>
            <a:pPr algn="l" marL="0" indent="0" lvl="0">
              <a:lnSpc>
                <a:spcPts val="4951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6474713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507504" y="1122903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72048" y="1122903"/>
            <a:ext cx="144123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076325"/>
            <a:ext cx="2044174" cy="431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161" spc="-161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Liceria.Co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08421" y="0"/>
            <a:ext cx="18696421" cy="9900778"/>
            <a:chOff x="0" y="0"/>
            <a:chExt cx="4924160" cy="260761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24160" cy="2607612"/>
            </a:xfrm>
            <a:custGeom>
              <a:avLst/>
              <a:gdLst/>
              <a:ahLst/>
              <a:cxnLst/>
              <a:rect r="r" b="b" t="t" l="l"/>
              <a:pathLst>
                <a:path h="2607612" w="4924160">
                  <a:moveTo>
                    <a:pt x="25259" y="0"/>
                  </a:moveTo>
                  <a:lnTo>
                    <a:pt x="4898901" y="0"/>
                  </a:lnTo>
                  <a:cubicBezTo>
                    <a:pt x="4912851" y="0"/>
                    <a:pt x="4924160" y="11309"/>
                    <a:pt x="4924160" y="25259"/>
                  </a:cubicBezTo>
                  <a:lnTo>
                    <a:pt x="4924160" y="2582353"/>
                  </a:lnTo>
                  <a:cubicBezTo>
                    <a:pt x="4924160" y="2596303"/>
                    <a:pt x="4912851" y="2607612"/>
                    <a:pt x="4898901" y="2607612"/>
                  </a:cubicBezTo>
                  <a:lnTo>
                    <a:pt x="25259" y="2607612"/>
                  </a:lnTo>
                  <a:cubicBezTo>
                    <a:pt x="18560" y="2607612"/>
                    <a:pt x="12135" y="2604951"/>
                    <a:pt x="7398" y="2600214"/>
                  </a:cubicBezTo>
                  <a:cubicBezTo>
                    <a:pt x="2661" y="2595477"/>
                    <a:pt x="0" y="2589052"/>
                    <a:pt x="0" y="2582353"/>
                  </a:cubicBezTo>
                  <a:lnTo>
                    <a:pt x="0" y="25259"/>
                  </a:lnTo>
                  <a:cubicBezTo>
                    <a:pt x="0" y="11309"/>
                    <a:pt x="11309" y="0"/>
                    <a:pt x="25259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924160" cy="26647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09708" y="1836821"/>
            <a:ext cx="15808634" cy="6504887"/>
            <a:chOff x="0" y="0"/>
            <a:chExt cx="1766973" cy="72706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66973" cy="727068"/>
            </a:xfrm>
            <a:custGeom>
              <a:avLst/>
              <a:gdLst/>
              <a:ahLst/>
              <a:cxnLst/>
              <a:rect r="r" b="b" t="t" l="l"/>
              <a:pathLst>
                <a:path h="727068" w="1766973">
                  <a:moveTo>
                    <a:pt x="11264" y="0"/>
                  </a:moveTo>
                  <a:lnTo>
                    <a:pt x="1755709" y="0"/>
                  </a:lnTo>
                  <a:cubicBezTo>
                    <a:pt x="1761930" y="0"/>
                    <a:pt x="1766973" y="5043"/>
                    <a:pt x="1766973" y="11264"/>
                  </a:cubicBezTo>
                  <a:lnTo>
                    <a:pt x="1766973" y="715805"/>
                  </a:lnTo>
                  <a:cubicBezTo>
                    <a:pt x="1766973" y="722025"/>
                    <a:pt x="1761930" y="727068"/>
                    <a:pt x="1755709" y="727068"/>
                  </a:cubicBezTo>
                  <a:lnTo>
                    <a:pt x="11264" y="727068"/>
                  </a:lnTo>
                  <a:cubicBezTo>
                    <a:pt x="5043" y="727068"/>
                    <a:pt x="0" y="722025"/>
                    <a:pt x="0" y="715805"/>
                  </a:cubicBezTo>
                  <a:lnTo>
                    <a:pt x="0" y="11264"/>
                  </a:lnTo>
                  <a:cubicBezTo>
                    <a:pt x="0" y="5043"/>
                    <a:pt x="5043" y="0"/>
                    <a:pt x="11264" y="0"/>
                  </a:cubicBezTo>
                  <a:close/>
                </a:path>
              </a:pathLst>
            </a:custGeom>
            <a:blipFill>
              <a:blip r:embed="rId3"/>
              <a:stretch>
                <a:fillRect l="-487" t="0" r="-487" b="0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9854643" y="6078649"/>
            <a:ext cx="218694" cy="21869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041273" y="133350"/>
            <a:ext cx="6633940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0"/>
              </a:lnSpc>
              <a:spcBef>
                <a:spcPct val="0"/>
              </a:spcBef>
            </a:pPr>
            <a:r>
              <a:rPr lang="en-US" b="true" sz="5000" spc="-25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 VISUALIZATION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09708" y="8284557"/>
            <a:ext cx="18188782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Avatar was the top grossing movie which is an Action/Sci-fi film.</a:t>
            </a:r>
          </a:p>
          <a:p>
            <a:pPr algn="just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Majority of the films that had a high revenue were Action films.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9708" y="771525"/>
            <a:ext cx="16302190" cy="994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02"/>
              </a:lnSpc>
              <a:spcBef>
                <a:spcPct val="0"/>
              </a:spcBef>
            </a:pPr>
            <a:r>
              <a:rPr lang="en-US" sz="285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 am going to use visuals from tableau to communicate my insights on which movies the head of the</a:t>
            </a:r>
            <a:r>
              <a:rPr lang="en-US" sz="285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new movie studio should create.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374303"/>
            <a:ext cx="17250307" cy="9529127"/>
            <a:chOff x="0" y="0"/>
            <a:chExt cx="4543291" cy="25097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509729"/>
            </a:xfrm>
            <a:custGeom>
              <a:avLst/>
              <a:gdLst/>
              <a:ahLst/>
              <a:cxnLst/>
              <a:rect r="r" b="b" t="t" l="l"/>
              <a:pathLst>
                <a:path h="2509729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82352"/>
                  </a:lnTo>
                  <a:cubicBezTo>
                    <a:pt x="4543291" y="2489613"/>
                    <a:pt x="4540407" y="2496576"/>
                    <a:pt x="4535272" y="2501710"/>
                  </a:cubicBezTo>
                  <a:cubicBezTo>
                    <a:pt x="4530138" y="2506845"/>
                    <a:pt x="4523175" y="2509729"/>
                    <a:pt x="4515914" y="2509729"/>
                  </a:cubicBezTo>
                  <a:lnTo>
                    <a:pt x="27377" y="2509729"/>
                  </a:lnTo>
                  <a:cubicBezTo>
                    <a:pt x="12257" y="2509729"/>
                    <a:pt x="0" y="2497472"/>
                    <a:pt x="0" y="2482352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3291" cy="25668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17384" y="1333501"/>
            <a:ext cx="14934918" cy="6170696"/>
            <a:chOff x="0" y="0"/>
            <a:chExt cx="2289940" cy="9461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89940" cy="946140"/>
            </a:xfrm>
            <a:custGeom>
              <a:avLst/>
              <a:gdLst/>
              <a:ahLst/>
              <a:cxnLst/>
              <a:rect r="r" b="b" t="t" l="l"/>
              <a:pathLst>
                <a:path h="946140" w="2289940">
                  <a:moveTo>
                    <a:pt x="11923" y="0"/>
                  </a:moveTo>
                  <a:lnTo>
                    <a:pt x="2278018" y="0"/>
                  </a:lnTo>
                  <a:cubicBezTo>
                    <a:pt x="2281180" y="0"/>
                    <a:pt x="2284212" y="1256"/>
                    <a:pt x="2286448" y="3492"/>
                  </a:cubicBezTo>
                  <a:cubicBezTo>
                    <a:pt x="2288684" y="5728"/>
                    <a:pt x="2289940" y="8761"/>
                    <a:pt x="2289940" y="11923"/>
                  </a:cubicBezTo>
                  <a:lnTo>
                    <a:pt x="2289940" y="934217"/>
                  </a:lnTo>
                  <a:cubicBezTo>
                    <a:pt x="2289940" y="940802"/>
                    <a:pt x="2284602" y="946140"/>
                    <a:pt x="2278018" y="946140"/>
                  </a:cubicBezTo>
                  <a:lnTo>
                    <a:pt x="11923" y="946140"/>
                  </a:lnTo>
                  <a:cubicBezTo>
                    <a:pt x="8761" y="946140"/>
                    <a:pt x="5728" y="944884"/>
                    <a:pt x="3492" y="942648"/>
                  </a:cubicBezTo>
                  <a:cubicBezTo>
                    <a:pt x="1256" y="940412"/>
                    <a:pt x="0" y="937379"/>
                    <a:pt x="0" y="934217"/>
                  </a:cubicBezTo>
                  <a:lnTo>
                    <a:pt x="0" y="11923"/>
                  </a:lnTo>
                  <a:cubicBezTo>
                    <a:pt x="0" y="8761"/>
                    <a:pt x="1256" y="5728"/>
                    <a:pt x="3492" y="3492"/>
                  </a:cubicBezTo>
                  <a:cubicBezTo>
                    <a:pt x="5728" y="1256"/>
                    <a:pt x="8761" y="0"/>
                    <a:pt x="11923" y="0"/>
                  </a:cubicBezTo>
                  <a:close/>
                </a:path>
              </a:pathLst>
            </a:custGeom>
            <a:blipFill>
              <a:blip r:embed="rId3"/>
              <a:stretch>
                <a:fillRect l="-695" t="0" r="-695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5170079" y="440978"/>
            <a:ext cx="8565708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0"/>
              </a:lnSpc>
              <a:spcBef>
                <a:spcPct val="0"/>
              </a:spcBef>
            </a:pPr>
            <a:r>
              <a:rPr lang="en-US" b="true" sz="5000" spc="-25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VISUALIZATION 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17384" y="7804734"/>
            <a:ext cx="14934918" cy="1814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19"/>
              </a:lnSpc>
              <a:spcBef>
                <a:spcPct val="0"/>
              </a:spcBef>
            </a:pPr>
            <a:r>
              <a:rPr lang="en-US" sz="2835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The lowest grossing movies contains different types of films, so they might just have been bad movies as opposed to a specific genre of film performing badly at the box office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9103" y="0"/>
            <a:ext cx="18566084" cy="9815912"/>
            <a:chOff x="0" y="0"/>
            <a:chExt cx="4889833" cy="25852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89833" cy="2585261"/>
            </a:xfrm>
            <a:custGeom>
              <a:avLst/>
              <a:gdLst/>
              <a:ahLst/>
              <a:cxnLst/>
              <a:rect r="r" b="b" t="t" l="l"/>
              <a:pathLst>
                <a:path h="2585261" w="4889833">
                  <a:moveTo>
                    <a:pt x="25437" y="0"/>
                  </a:moveTo>
                  <a:lnTo>
                    <a:pt x="4864396" y="0"/>
                  </a:lnTo>
                  <a:cubicBezTo>
                    <a:pt x="4878444" y="0"/>
                    <a:pt x="4889833" y="11388"/>
                    <a:pt x="4889833" y="25437"/>
                  </a:cubicBezTo>
                  <a:lnTo>
                    <a:pt x="4889833" y="2559824"/>
                  </a:lnTo>
                  <a:cubicBezTo>
                    <a:pt x="4889833" y="2573873"/>
                    <a:pt x="4878444" y="2585261"/>
                    <a:pt x="4864396" y="2585261"/>
                  </a:cubicBezTo>
                  <a:lnTo>
                    <a:pt x="25437" y="2585261"/>
                  </a:lnTo>
                  <a:cubicBezTo>
                    <a:pt x="11388" y="2585261"/>
                    <a:pt x="0" y="2573873"/>
                    <a:pt x="0" y="2559824"/>
                  </a:cubicBezTo>
                  <a:lnTo>
                    <a:pt x="0" y="25437"/>
                  </a:lnTo>
                  <a:cubicBezTo>
                    <a:pt x="0" y="11388"/>
                    <a:pt x="11388" y="0"/>
                    <a:pt x="2543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889833" cy="26424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96931" y="1110661"/>
            <a:ext cx="15962696" cy="6415350"/>
            <a:chOff x="0" y="0"/>
            <a:chExt cx="2036328" cy="81839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36328" cy="818393"/>
            </a:xfrm>
            <a:custGeom>
              <a:avLst/>
              <a:gdLst/>
              <a:ahLst/>
              <a:cxnLst/>
              <a:rect r="r" b="b" t="t" l="l"/>
              <a:pathLst>
                <a:path h="818393" w="2036328">
                  <a:moveTo>
                    <a:pt x="32010" y="0"/>
                  </a:moveTo>
                  <a:lnTo>
                    <a:pt x="2004318" y="0"/>
                  </a:lnTo>
                  <a:cubicBezTo>
                    <a:pt x="2021996" y="0"/>
                    <a:pt x="2036328" y="14331"/>
                    <a:pt x="2036328" y="32010"/>
                  </a:cubicBezTo>
                  <a:lnTo>
                    <a:pt x="2036328" y="786383"/>
                  </a:lnTo>
                  <a:cubicBezTo>
                    <a:pt x="2036328" y="804061"/>
                    <a:pt x="2021996" y="818393"/>
                    <a:pt x="2004318" y="818393"/>
                  </a:cubicBezTo>
                  <a:lnTo>
                    <a:pt x="32010" y="818393"/>
                  </a:lnTo>
                  <a:cubicBezTo>
                    <a:pt x="14331" y="818393"/>
                    <a:pt x="0" y="804061"/>
                    <a:pt x="0" y="786383"/>
                  </a:cubicBezTo>
                  <a:lnTo>
                    <a:pt x="0" y="32010"/>
                  </a:lnTo>
                  <a:cubicBezTo>
                    <a:pt x="0" y="14331"/>
                    <a:pt x="14331" y="0"/>
                    <a:pt x="3201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697" r="0" b="-697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-2700000">
            <a:off x="16370898" y="-1874314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8"/>
                </a:lnTo>
                <a:lnTo>
                  <a:pt x="0" y="58060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304897" y="9039783"/>
            <a:ext cx="2452744" cy="437034"/>
          </a:xfrm>
          <a:custGeom>
            <a:avLst/>
            <a:gdLst/>
            <a:ahLst/>
            <a:cxnLst/>
            <a:rect r="r" b="b" t="t" l="l"/>
            <a:pathLst>
              <a:path h="437034" w="2452744">
                <a:moveTo>
                  <a:pt x="0" y="0"/>
                </a:moveTo>
                <a:lnTo>
                  <a:pt x="2452743" y="0"/>
                </a:lnTo>
                <a:lnTo>
                  <a:pt x="2452743" y="437034"/>
                </a:lnTo>
                <a:lnTo>
                  <a:pt x="0" y="4370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699816" y="333375"/>
            <a:ext cx="7404657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0"/>
              </a:lnSpc>
              <a:spcBef>
                <a:spcPct val="0"/>
              </a:spcBef>
            </a:pPr>
            <a:r>
              <a:rPr lang="en-US" b="true" sz="5000" spc="-25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VISUALIZATION 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92716" y="7648284"/>
            <a:ext cx="15705215" cy="121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22"/>
              </a:lnSpc>
              <a:spcBef>
                <a:spcPct val="0"/>
              </a:spcBef>
            </a:pPr>
            <a:r>
              <a:rPr lang="en-US" sz="2837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Avatar was both the best selling movie and had the highest profit margin hence further collaborating that the head of</a:t>
            </a:r>
            <a:r>
              <a:rPr lang="en-US" sz="2837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the new movie studio should create action films.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6931" y="679335"/>
            <a:ext cx="2044174" cy="431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161" spc="-161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Liceria.Co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7250307" cy="9809465"/>
            <a:chOff x="0" y="0"/>
            <a:chExt cx="4543291" cy="25835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583563"/>
            </a:xfrm>
            <a:custGeom>
              <a:avLst/>
              <a:gdLst/>
              <a:ahLst/>
              <a:cxnLst/>
              <a:rect r="r" b="b" t="t" l="l"/>
              <a:pathLst>
                <a:path h="2583563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556186"/>
                  </a:lnTo>
                  <a:cubicBezTo>
                    <a:pt x="4543291" y="2571306"/>
                    <a:pt x="4531034" y="2583563"/>
                    <a:pt x="4515914" y="2583563"/>
                  </a:cubicBezTo>
                  <a:lnTo>
                    <a:pt x="27377" y="2583563"/>
                  </a:lnTo>
                  <a:cubicBezTo>
                    <a:pt x="20116" y="2583563"/>
                    <a:pt x="13153" y="2580679"/>
                    <a:pt x="8018" y="2575544"/>
                  </a:cubicBezTo>
                  <a:cubicBezTo>
                    <a:pt x="2884" y="2570410"/>
                    <a:pt x="0" y="2563447"/>
                    <a:pt x="0" y="2556186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3291" cy="26407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11200" y="1028700"/>
            <a:ext cx="16031582" cy="6335367"/>
            <a:chOff x="0" y="0"/>
            <a:chExt cx="1772203" cy="7003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72203" cy="700340"/>
            </a:xfrm>
            <a:custGeom>
              <a:avLst/>
              <a:gdLst/>
              <a:ahLst/>
              <a:cxnLst/>
              <a:rect r="r" b="b" t="t" l="l"/>
              <a:pathLst>
                <a:path h="700340" w="1772203">
                  <a:moveTo>
                    <a:pt x="31873" y="0"/>
                  </a:moveTo>
                  <a:lnTo>
                    <a:pt x="1740330" y="0"/>
                  </a:lnTo>
                  <a:cubicBezTo>
                    <a:pt x="1748784" y="0"/>
                    <a:pt x="1756890" y="3358"/>
                    <a:pt x="1762868" y="9335"/>
                  </a:cubicBezTo>
                  <a:cubicBezTo>
                    <a:pt x="1768845" y="15312"/>
                    <a:pt x="1772203" y="23419"/>
                    <a:pt x="1772203" y="31873"/>
                  </a:cubicBezTo>
                  <a:lnTo>
                    <a:pt x="1772203" y="668467"/>
                  </a:lnTo>
                  <a:cubicBezTo>
                    <a:pt x="1772203" y="676920"/>
                    <a:pt x="1768845" y="685027"/>
                    <a:pt x="1762868" y="691005"/>
                  </a:cubicBezTo>
                  <a:cubicBezTo>
                    <a:pt x="1756890" y="696982"/>
                    <a:pt x="1748784" y="700340"/>
                    <a:pt x="1740330" y="700340"/>
                  </a:cubicBezTo>
                  <a:lnTo>
                    <a:pt x="31873" y="700340"/>
                  </a:lnTo>
                  <a:cubicBezTo>
                    <a:pt x="23419" y="700340"/>
                    <a:pt x="15312" y="696982"/>
                    <a:pt x="9335" y="691005"/>
                  </a:cubicBezTo>
                  <a:cubicBezTo>
                    <a:pt x="3358" y="685027"/>
                    <a:pt x="0" y="676920"/>
                    <a:pt x="0" y="668467"/>
                  </a:cubicBezTo>
                  <a:lnTo>
                    <a:pt x="0" y="31873"/>
                  </a:lnTo>
                  <a:cubicBezTo>
                    <a:pt x="0" y="23419"/>
                    <a:pt x="3358" y="15312"/>
                    <a:pt x="9335" y="9335"/>
                  </a:cubicBezTo>
                  <a:cubicBezTo>
                    <a:pt x="15312" y="3358"/>
                    <a:pt x="23419" y="0"/>
                    <a:pt x="31873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558" r="0" b="-1558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-2700000">
            <a:off x="16370898" y="-1874314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8"/>
                </a:lnTo>
                <a:lnTo>
                  <a:pt x="0" y="58060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316410" y="9258300"/>
            <a:ext cx="2452744" cy="437034"/>
          </a:xfrm>
          <a:custGeom>
            <a:avLst/>
            <a:gdLst/>
            <a:ahLst/>
            <a:cxnLst/>
            <a:rect r="r" b="b" t="t" l="l"/>
            <a:pathLst>
              <a:path h="437034" w="2452744">
                <a:moveTo>
                  <a:pt x="0" y="0"/>
                </a:moveTo>
                <a:lnTo>
                  <a:pt x="2452744" y="0"/>
                </a:lnTo>
                <a:lnTo>
                  <a:pt x="2452744" y="437034"/>
                </a:lnTo>
                <a:lnTo>
                  <a:pt x="0" y="4370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922825" y="66675"/>
            <a:ext cx="7404657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0"/>
              </a:lnSpc>
              <a:spcBef>
                <a:spcPct val="0"/>
              </a:spcBef>
            </a:pPr>
            <a:r>
              <a:rPr lang="en-US" b="true" sz="5000" spc="-25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VISUALIZATION 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86959" y="7550205"/>
            <a:ext cx="15514082" cy="1708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9657" indent="-289829" lvl="1">
              <a:lnSpc>
                <a:spcPts val="4564"/>
              </a:lnSpc>
              <a:buFont typeface="Arial"/>
              <a:buChar char="•"/>
            </a:pPr>
            <a:r>
              <a:rPr lang="en-US" sz="2684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The movie with the most losses is Dark Phoenix which is</a:t>
            </a:r>
            <a:r>
              <a:rPr lang="en-US" sz="2684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an Action film.</a:t>
            </a:r>
          </a:p>
          <a:p>
            <a:pPr algn="l" marL="579657" indent="-289829" lvl="1">
              <a:lnSpc>
                <a:spcPts val="4564"/>
              </a:lnSpc>
              <a:buFont typeface="Arial"/>
              <a:buChar char="•"/>
            </a:pPr>
            <a:r>
              <a:rPr lang="en-US" sz="2684" strike="noStrike" u="none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Majority of the films in the top 10 losses are Action movies so the head of the  new movie studio needs to hire people who know what the audience wants.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11200" y="314325"/>
            <a:ext cx="2044174" cy="431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161" spc="-161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Liceria.Co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0224" y="506175"/>
            <a:ext cx="17668929" cy="9397255"/>
            <a:chOff x="0" y="0"/>
            <a:chExt cx="4653545" cy="24749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653545" cy="2474997"/>
            </a:xfrm>
            <a:custGeom>
              <a:avLst/>
              <a:gdLst/>
              <a:ahLst/>
              <a:cxnLst/>
              <a:rect r="r" b="b" t="t" l="l"/>
              <a:pathLst>
                <a:path h="2474997" w="4653545">
                  <a:moveTo>
                    <a:pt x="26728" y="0"/>
                  </a:moveTo>
                  <a:lnTo>
                    <a:pt x="4626817" y="0"/>
                  </a:lnTo>
                  <a:cubicBezTo>
                    <a:pt x="4633906" y="0"/>
                    <a:pt x="4640704" y="2816"/>
                    <a:pt x="4645716" y="7828"/>
                  </a:cubicBezTo>
                  <a:cubicBezTo>
                    <a:pt x="4650729" y="12841"/>
                    <a:pt x="4653545" y="19639"/>
                    <a:pt x="4653545" y="26728"/>
                  </a:cubicBezTo>
                  <a:lnTo>
                    <a:pt x="4653545" y="2448269"/>
                  </a:lnTo>
                  <a:cubicBezTo>
                    <a:pt x="4653545" y="2455358"/>
                    <a:pt x="4650729" y="2462156"/>
                    <a:pt x="4645716" y="2467169"/>
                  </a:cubicBezTo>
                  <a:cubicBezTo>
                    <a:pt x="4640704" y="2472181"/>
                    <a:pt x="4633906" y="2474997"/>
                    <a:pt x="4626817" y="2474997"/>
                  </a:cubicBezTo>
                  <a:lnTo>
                    <a:pt x="26728" y="2474997"/>
                  </a:lnTo>
                  <a:cubicBezTo>
                    <a:pt x="19639" y="2474997"/>
                    <a:pt x="12841" y="2472181"/>
                    <a:pt x="7828" y="2467169"/>
                  </a:cubicBezTo>
                  <a:cubicBezTo>
                    <a:pt x="2816" y="2462156"/>
                    <a:pt x="0" y="2455358"/>
                    <a:pt x="0" y="2448269"/>
                  </a:cubicBezTo>
                  <a:lnTo>
                    <a:pt x="0" y="26728"/>
                  </a:lnTo>
                  <a:cubicBezTo>
                    <a:pt x="0" y="19639"/>
                    <a:pt x="2816" y="12841"/>
                    <a:pt x="7828" y="7828"/>
                  </a:cubicBezTo>
                  <a:cubicBezTo>
                    <a:pt x="12841" y="2816"/>
                    <a:pt x="19639" y="0"/>
                    <a:pt x="26728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653545" cy="2532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96931" y="1268175"/>
            <a:ext cx="16070400" cy="6408923"/>
            <a:chOff x="0" y="0"/>
            <a:chExt cx="2027014" cy="80837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27014" cy="808379"/>
            </a:xfrm>
            <a:custGeom>
              <a:avLst/>
              <a:gdLst/>
              <a:ahLst/>
              <a:cxnLst/>
              <a:rect r="r" b="b" t="t" l="l"/>
              <a:pathLst>
                <a:path h="808379" w="2027014">
                  <a:moveTo>
                    <a:pt x="31796" y="0"/>
                  </a:moveTo>
                  <a:lnTo>
                    <a:pt x="1995219" y="0"/>
                  </a:lnTo>
                  <a:cubicBezTo>
                    <a:pt x="2003652" y="0"/>
                    <a:pt x="2011739" y="3350"/>
                    <a:pt x="2017702" y="9313"/>
                  </a:cubicBezTo>
                  <a:cubicBezTo>
                    <a:pt x="2023664" y="15276"/>
                    <a:pt x="2027014" y="23363"/>
                    <a:pt x="2027014" y="31796"/>
                  </a:cubicBezTo>
                  <a:lnTo>
                    <a:pt x="2027014" y="776584"/>
                  </a:lnTo>
                  <a:cubicBezTo>
                    <a:pt x="2027014" y="785016"/>
                    <a:pt x="2023664" y="793104"/>
                    <a:pt x="2017702" y="799067"/>
                  </a:cubicBezTo>
                  <a:cubicBezTo>
                    <a:pt x="2011739" y="805029"/>
                    <a:pt x="2003652" y="808379"/>
                    <a:pt x="1995219" y="808379"/>
                  </a:cubicBezTo>
                  <a:lnTo>
                    <a:pt x="31796" y="808379"/>
                  </a:lnTo>
                  <a:cubicBezTo>
                    <a:pt x="23363" y="808379"/>
                    <a:pt x="15276" y="805029"/>
                    <a:pt x="9313" y="799067"/>
                  </a:cubicBezTo>
                  <a:cubicBezTo>
                    <a:pt x="3350" y="793104"/>
                    <a:pt x="0" y="785016"/>
                    <a:pt x="0" y="776584"/>
                  </a:cubicBezTo>
                  <a:lnTo>
                    <a:pt x="0" y="31796"/>
                  </a:lnTo>
                  <a:cubicBezTo>
                    <a:pt x="0" y="23363"/>
                    <a:pt x="3350" y="15276"/>
                    <a:pt x="9313" y="9313"/>
                  </a:cubicBezTo>
                  <a:cubicBezTo>
                    <a:pt x="15276" y="3350"/>
                    <a:pt x="23363" y="0"/>
                    <a:pt x="31796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090" r="0" b="-109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-2700000">
            <a:off x="16370898" y="-1874314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8"/>
                </a:lnTo>
                <a:lnTo>
                  <a:pt x="0" y="58060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4806556" y="9186848"/>
            <a:ext cx="2452744" cy="437034"/>
          </a:xfrm>
          <a:custGeom>
            <a:avLst/>
            <a:gdLst/>
            <a:ahLst/>
            <a:cxnLst/>
            <a:rect r="r" b="b" t="t" l="l"/>
            <a:pathLst>
              <a:path h="437034" w="2452744">
                <a:moveTo>
                  <a:pt x="0" y="0"/>
                </a:moveTo>
                <a:lnTo>
                  <a:pt x="2452744" y="0"/>
                </a:lnTo>
                <a:lnTo>
                  <a:pt x="2452744" y="437034"/>
                </a:lnTo>
                <a:lnTo>
                  <a:pt x="0" y="4370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692188" y="572850"/>
            <a:ext cx="7404657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0"/>
              </a:lnSpc>
              <a:spcBef>
                <a:spcPct val="0"/>
              </a:spcBef>
            </a:pPr>
            <a:r>
              <a:rPr lang="en-US" b="true" sz="5000" spc="-255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VISUALIZATION 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96931" y="7637388"/>
            <a:ext cx="15756172" cy="1707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3"/>
              </a:lnSpc>
              <a:spcBef>
                <a:spcPct val="0"/>
              </a:spcBef>
            </a:pPr>
            <a:r>
              <a:rPr lang="en-US" sz="2684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Avatar had the highest production cost and the largest profit margin indicating that sometimes you’ve to spend money to make money.</a:t>
            </a:r>
          </a:p>
          <a:p>
            <a:pPr algn="l" marL="0" indent="0" lvl="0">
              <a:lnSpc>
                <a:spcPts val="4563"/>
              </a:lnSpc>
              <a:spcBef>
                <a:spcPct val="0"/>
              </a:spcBef>
            </a:pPr>
            <a:r>
              <a:rPr lang="en-US" sz="2684" strike="noStrike" u="none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Majority of the top 10 films had a high  production cost.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6931" y="836850"/>
            <a:ext cx="2044174" cy="431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161" spc="-161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Liceria.Co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DAGu5mTXGxg</dc:identifier>
  <dcterms:modified xsi:type="dcterms:W3CDTF">2011-08-01T06:04:30Z</dcterms:modified>
  <cp:revision>1</cp:revision>
  <dc:title>TITLE Determining</dc:title>
</cp:coreProperties>
</file>

<file path=docProps/thumbnail.jpeg>
</file>